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2" r:id="rId5"/>
    <p:sldId id="267" r:id="rId6"/>
    <p:sldId id="258" r:id="rId7"/>
    <p:sldId id="259" r:id="rId8"/>
    <p:sldId id="260" r:id="rId9"/>
    <p:sldId id="269" r:id="rId10"/>
    <p:sldId id="268" r:id="rId11"/>
    <p:sldId id="261" r:id="rId12"/>
    <p:sldId id="275" r:id="rId13"/>
    <p:sldId id="278" r:id="rId14"/>
    <p:sldId id="276" r:id="rId15"/>
    <p:sldId id="262" r:id="rId16"/>
    <p:sldId id="279" r:id="rId17"/>
    <p:sldId id="280" r:id="rId18"/>
    <p:sldId id="283" r:id="rId19"/>
    <p:sldId id="277" r:id="rId20"/>
    <p:sldId id="282" r:id="rId21"/>
    <p:sldId id="284" r:id="rId22"/>
    <p:sldId id="273" r:id="rId23"/>
    <p:sldId id="265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365E0A-E6A1-44D9-88D9-75CCE5B9BF99}">
          <p14:sldIdLst>
            <p14:sldId id="256"/>
            <p14:sldId id="257"/>
            <p14:sldId id="270"/>
            <p14:sldId id="272"/>
            <p14:sldId id="267"/>
            <p14:sldId id="258"/>
            <p14:sldId id="259"/>
            <p14:sldId id="260"/>
            <p14:sldId id="269"/>
            <p14:sldId id="268"/>
            <p14:sldId id="261"/>
            <p14:sldId id="275"/>
            <p14:sldId id="278"/>
            <p14:sldId id="276"/>
            <p14:sldId id="262"/>
            <p14:sldId id="279"/>
            <p14:sldId id="280"/>
            <p14:sldId id="283"/>
            <p14:sldId id="277"/>
            <p14:sldId id="282"/>
            <p14:sldId id="284"/>
            <p14:sldId id="273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038" autoAdjust="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2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0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4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1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0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2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5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30CB-E573-43BC-8CD5-B550C8CA20C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75D82-D4EC-40A1-8089-A172E367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lantsys.elte.hu/oktatas/Programozas/hello.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lantsys.elte.hu/oktatas/Programozas/adattipusok.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lantsys.elte.hu/oktatas/Programozas/operatorok.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gw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cppreference.com/w/c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gnu.org/software/gnu-c-manual/gnu-c-manua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_mathematical_functions" TargetMode="External"/><Relationship Id="rId5" Type="http://schemas.openxmlformats.org/officeDocument/2006/relationships/hyperlink" Target="http://stackoverflow.com/questions/tagged/c" TargetMode="External"/><Relationship Id="rId4" Type="http://schemas.openxmlformats.org/officeDocument/2006/relationships/hyperlink" Target="http://www.cplusplus.com/reference/clibrar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Programoz</a:t>
            </a:r>
            <a:r>
              <a:rPr lang="hu-HU"/>
              <a:t>ás és modellezés C-ben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2D0A615-E99F-4345-9CD7-419AFF5F8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2457" y="3509963"/>
            <a:ext cx="7707086" cy="2972933"/>
          </a:xfrm>
        </p:spPr>
        <p:txBody>
          <a:bodyPr>
            <a:normAutofit/>
          </a:bodyPr>
          <a:lstStyle/>
          <a:p>
            <a:r>
              <a:rPr lang="hu-HU"/>
              <a:t>István Zacha</a:t>
            </a:r>
            <a:r>
              <a:rPr lang="en-GB"/>
              <a:t>r</a:t>
            </a:r>
            <a:endParaRPr lang="hu-HU"/>
          </a:p>
          <a:p>
            <a:r>
              <a:rPr lang="hu-HU"/>
              <a:t>201</a:t>
            </a:r>
            <a:r>
              <a:rPr lang="en-GB"/>
              <a:t>9</a:t>
            </a:r>
          </a:p>
          <a:p>
            <a:endParaRPr lang="hu-HU"/>
          </a:p>
          <a:p>
            <a:r>
              <a:rPr lang="en-GB"/>
              <a:t>MTA Centre for Ecological Research</a:t>
            </a:r>
          </a:p>
          <a:p>
            <a:r>
              <a:rPr lang="hu-HU"/>
              <a:t>ELTE</a:t>
            </a:r>
            <a:r>
              <a:rPr lang="en-GB"/>
              <a:t> Department of Plant Systematics,</a:t>
            </a:r>
            <a:br>
              <a:rPr lang="en-GB"/>
            </a:br>
            <a:r>
              <a:rPr lang="en-GB"/>
              <a:t>Ecology and Theoretical Biology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3B8B9-FFD5-4307-ADEA-6792482DB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1" t="56960" b="20510"/>
          <a:stretch/>
        </p:blipFill>
        <p:spPr>
          <a:xfrm>
            <a:off x="9579261" y="4630946"/>
            <a:ext cx="2262554" cy="580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AE8516-AD68-4788-AC91-7D1F55031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92" y="5257800"/>
            <a:ext cx="2025650" cy="840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0DA06-C011-4FB1-80B1-7A924331B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9" y="4630946"/>
            <a:ext cx="1492431" cy="14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</a:t>
            </a:r>
            <a:r>
              <a:rPr lang="hu-HU"/>
              <a:t>épjünk be a Mátrixba!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felhaszn</a:t>
            </a:r>
            <a:r>
              <a:rPr lang="hu-HU"/>
              <a:t>á</a:t>
            </a:r>
            <a:r>
              <a:rPr lang="en-US"/>
              <a:t>l</a:t>
            </a:r>
            <a:r>
              <a:rPr lang="hu-HU"/>
              <a:t>ó</a:t>
            </a:r>
            <a:r>
              <a:rPr lang="en-US"/>
              <a:t>n</a:t>
            </a:r>
            <a:r>
              <a:rPr lang="hu-HU"/>
              <a:t>é</a:t>
            </a:r>
            <a:r>
              <a:rPr lang="en-US"/>
              <a:t>v</a:t>
            </a:r>
            <a:r>
              <a:rPr lang="hu-HU"/>
              <a:t>:</a:t>
            </a:r>
            <a:r>
              <a:rPr lang="en-US"/>
              <a:t> </a:t>
            </a:r>
            <a:r>
              <a:rPr lang="hu-HU"/>
              <a:t>N</a:t>
            </a:r>
            <a:r>
              <a:rPr lang="en-US"/>
              <a:t>eptun k</a:t>
            </a:r>
            <a:r>
              <a:rPr lang="hu-HU"/>
              <a:t>ó</a:t>
            </a:r>
            <a:r>
              <a:rPr lang="en-US"/>
              <a:t>d nagybet</a:t>
            </a:r>
            <a:r>
              <a:rPr lang="hu-HU"/>
              <a:t>ű</a:t>
            </a:r>
            <a:r>
              <a:rPr lang="en-US"/>
              <a:t>kkel</a:t>
            </a:r>
            <a:endParaRPr lang="hu-HU"/>
          </a:p>
          <a:p>
            <a:r>
              <a:rPr lang="en-US"/>
              <a:t>jelsz</a:t>
            </a:r>
            <a:r>
              <a:rPr lang="hu-HU"/>
              <a:t>ó</a:t>
            </a:r>
            <a:r>
              <a:rPr lang="en-US"/>
              <a:t>: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pclab</a:t>
            </a:r>
          </a:p>
        </p:txBody>
      </p:sp>
    </p:spTree>
    <p:extLst>
      <p:ext uri="{BB962C8B-B14F-4D97-AF65-F5344CB8AC3E}">
        <p14:creationId xmlns:p14="http://schemas.microsoft.com/office/powerpoint/2010/main" val="261455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Első program!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/>
              <a:t>Printeljük</a:t>
            </a:r>
            <a:r>
              <a:rPr lang="hu-HU"/>
              <a:t> ki a </a:t>
            </a:r>
            <a:r>
              <a:rPr lang="hu-HU" i="1"/>
              <a:t>standard kimenetre </a:t>
            </a:r>
            <a:r>
              <a:rPr lang="hu-HU"/>
              <a:t>a következő </a:t>
            </a:r>
            <a:r>
              <a:rPr lang="hu-HU" i="1"/>
              <a:t>karakterláncot</a:t>
            </a:r>
            <a:r>
              <a:rPr lang="hu-HU"/>
              <a:t>:</a:t>
            </a:r>
          </a:p>
          <a:p>
            <a:pPr marL="0" indent="0">
              <a:buNone/>
            </a:pPr>
            <a:endParaRPr lang="hu-HU"/>
          </a:p>
          <a:p>
            <a:pPr marL="987425" indent="0">
              <a:buNone/>
            </a:pPr>
            <a:r>
              <a:rPr lang="hu-HU" sz="36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World!"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3313" y="3991429"/>
            <a:ext cx="65459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/>
              <a:t>karakterlánc? = string, karaktersorozat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/>
              <a:t>printelés?? </a:t>
            </a:r>
            <a:r>
              <a:rPr lang="en-US" sz="2800"/>
              <a:t>= ki</a:t>
            </a:r>
            <a:r>
              <a:rPr lang="hu-HU" sz="2800"/>
              <a:t>írás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/>
              <a:t>standard kimenet??? </a:t>
            </a:r>
            <a:r>
              <a:rPr lang="en-US" sz="2800"/>
              <a:t>= a k</a:t>
            </a:r>
            <a:r>
              <a:rPr lang="hu-HU" sz="2800"/>
              <a:t>épernyő </a:t>
            </a:r>
            <a:r>
              <a:rPr lang="hu-HU" sz="2000"/>
              <a:t>(lehetne fájl is, egy másik képernyő, a nyomtató, stb.)</a:t>
            </a:r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870858" y="3991429"/>
            <a:ext cx="3512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miben </a:t>
            </a:r>
            <a:r>
              <a:rPr lang="hu-HU" sz="2800"/>
              <a:t>írjuk?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/>
              <a:t>hogyan fordítjuk?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/>
              <a:t>hogyan futtatjuk?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8966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Hello world progra</a:t>
            </a:r>
            <a:r>
              <a:rPr lang="hu-HU"/>
              <a:t>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&lt;stdio.h&gt;</a:t>
            </a:r>
            <a:endParaRPr lang="hu-HU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hu-HU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printf(</a:t>
            </a:r>
            <a:r>
              <a:rPr lang="en-US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world!"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return(0);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hu-HU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hu-HU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>
                <a:cs typeface="Courier New" panose="02070309020205020404" pitchFamily="49" charset="0"/>
              </a:rPr>
              <a:t>lásd letölthető példafájl: </a:t>
            </a:r>
            <a:r>
              <a:rPr lang="hu-HU" b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hello.c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6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Miből áll egy utasítás?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printf(</a:t>
            </a:r>
            <a:r>
              <a:rPr lang="en-US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world!"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>
                <a:cs typeface="Courier New" panose="02070309020205020404" pitchFamily="49" charset="0"/>
              </a:rPr>
              <a:t>általánosan:</a:t>
            </a:r>
          </a:p>
          <a:p>
            <a:pPr marL="0" indent="0">
              <a:buNone/>
            </a:pPr>
            <a:r>
              <a:rPr lang="en-US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parancs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argumentum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>
                <a:cs typeface="Courier New" panose="02070309020205020404" pitchFamily="49" charset="0"/>
              </a:rPr>
              <a:t>vagy</a:t>
            </a:r>
            <a:r>
              <a:rPr lang="hu-HU">
                <a:cs typeface="Courier New" panose="02070309020205020404" pitchFamily="49" charset="0"/>
              </a:rPr>
              <a:t>:</a:t>
            </a:r>
            <a:endParaRPr lang="en-US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parancs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arg2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…)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/>
              <a:t>vagy:</a:t>
            </a:r>
          </a:p>
          <a:p>
            <a:pPr marL="914400" lvl="2" indent="0">
              <a:buNone/>
            </a:pPr>
            <a:r>
              <a:rPr lang="en-US" sz="2400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parancs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hu-HU" sz="2400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 arg2,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…) {</a:t>
            </a:r>
          </a:p>
          <a:p>
            <a:pPr marL="914400" lvl="2" indent="0">
              <a:buNone/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utas</a:t>
            </a:r>
            <a:r>
              <a:rPr lang="hu-HU" sz="2400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ítás1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utas</a:t>
            </a:r>
            <a:r>
              <a:rPr lang="hu-HU" sz="2400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ítás2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</a:p>
          <a:p>
            <a:pPr marL="914400" lvl="2" indent="0">
              <a:buNone/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</a:t>
            </a:r>
            <a:r>
              <a:rPr lang="hu-HU"/>
              <a:t>ítás, futtatás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Fordítás </a:t>
            </a:r>
            <a:r>
              <a:rPr lang="en-US"/>
              <a:t>=</a:t>
            </a:r>
            <a:r>
              <a:rPr lang="en-GB"/>
              <a:t> kompil</a:t>
            </a:r>
            <a:r>
              <a:rPr lang="hu-HU"/>
              <a:t>álás </a:t>
            </a:r>
            <a:r>
              <a:rPr lang="en-US"/>
              <a:t>= </a:t>
            </a:r>
            <a:r>
              <a:rPr lang="en-US" i="1"/>
              <a:t>compiling</a:t>
            </a:r>
          </a:p>
          <a:p>
            <a:pPr lvl="1"/>
            <a:r>
              <a:rPr lang="en-US" i="1"/>
              <a:t>Build</a:t>
            </a:r>
            <a:r>
              <a:rPr lang="en-US"/>
              <a:t> gomb a Geany-ben (F9 billenty</a:t>
            </a:r>
            <a:r>
              <a:rPr lang="hu-HU"/>
              <a:t>ű</a:t>
            </a:r>
            <a:r>
              <a:rPr lang="en-US"/>
              <a:t>)</a:t>
            </a:r>
          </a:p>
          <a:p>
            <a:pPr lvl="1"/>
            <a:r>
              <a:rPr lang="hu-HU"/>
              <a:t>lehetséges fordítási hibák (amiket a fordító észlel</a:t>
            </a:r>
            <a:r>
              <a:rPr lang="en-US"/>
              <a:t>; </a:t>
            </a:r>
            <a:r>
              <a:rPr lang="en-US" sz="2000" i="1"/>
              <a:t>compile-time errors</a:t>
            </a:r>
            <a:r>
              <a:rPr lang="hu-HU"/>
              <a:t>):</a:t>
            </a:r>
          </a:p>
          <a:p>
            <a:pPr lvl="2"/>
            <a:r>
              <a:rPr lang="hu-HU"/>
              <a:t>hiányzó </a:t>
            </a:r>
            <a:r>
              <a:rPr lang="en-US"/>
              <a:t>pontosvessz</a:t>
            </a:r>
            <a:r>
              <a:rPr lang="hu-HU"/>
              <a:t>ő </a:t>
            </a:r>
            <a:r>
              <a:rPr lang="en-US"/>
              <a:t>(;)</a:t>
            </a:r>
          </a:p>
          <a:p>
            <a:pPr lvl="2"/>
            <a:r>
              <a:rPr lang="en-GB"/>
              <a:t>n</a:t>
            </a:r>
            <a:r>
              <a:rPr lang="en-US"/>
              <a:t>em deklar</a:t>
            </a:r>
            <a:r>
              <a:rPr lang="hu-HU"/>
              <a:t>ált változó</a:t>
            </a:r>
          </a:p>
          <a:p>
            <a:pPr lvl="2"/>
            <a:r>
              <a:rPr lang="hu-HU"/>
              <a:t>változó rossz típusú kiíratása (pl. 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%d</a:t>
            </a:r>
            <a:r>
              <a:rPr lang="hu-HU"/>
              <a:t> ha a változó lebegőpontos)</a:t>
            </a:r>
            <a:endParaRPr lang="en-US"/>
          </a:p>
          <a:p>
            <a:r>
              <a:rPr lang="en-US"/>
              <a:t>Futtat</a:t>
            </a:r>
            <a:r>
              <a:rPr lang="hu-HU"/>
              <a:t>ás </a:t>
            </a:r>
            <a:r>
              <a:rPr lang="en-US"/>
              <a:t>= </a:t>
            </a:r>
            <a:r>
              <a:rPr lang="en-US" i="1"/>
              <a:t>execution, run</a:t>
            </a:r>
          </a:p>
          <a:p>
            <a:pPr lvl="1"/>
            <a:r>
              <a:rPr lang="en-US" i="1"/>
              <a:t>Execute</a:t>
            </a:r>
            <a:r>
              <a:rPr lang="en-US"/>
              <a:t> a Geany-ben (F5 billenty</a:t>
            </a:r>
            <a:r>
              <a:rPr lang="hu-HU"/>
              <a:t>ű</a:t>
            </a:r>
            <a:r>
              <a:rPr lang="en-US"/>
              <a:t>)</a:t>
            </a:r>
            <a:endParaRPr lang="hu-HU"/>
          </a:p>
          <a:p>
            <a:pPr lvl="1"/>
            <a:r>
              <a:rPr lang="hu-HU"/>
              <a:t>lehetséges futtatási hibák (amiket futás közben jönnek elő</a:t>
            </a:r>
            <a:r>
              <a:rPr lang="en-US"/>
              <a:t>; </a:t>
            </a:r>
            <a:r>
              <a:rPr lang="en-US" sz="2000" i="1"/>
              <a:t>runtime errors</a:t>
            </a:r>
            <a:r>
              <a:rPr lang="hu-HU"/>
              <a:t>):</a:t>
            </a:r>
            <a:endParaRPr lang="en-US"/>
          </a:p>
          <a:p>
            <a:pPr lvl="2"/>
            <a:r>
              <a:rPr lang="en-US"/>
              <a:t>null</a:t>
            </a:r>
            <a:r>
              <a:rPr lang="hu-HU"/>
              <a:t>ával osztás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0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C lexikonja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/>
              <a:t>ANSI C:</a:t>
            </a:r>
            <a:br>
              <a:rPr lang="hu-HU"/>
            </a:br>
            <a:r>
              <a:rPr lang="en-US"/>
              <a:t>ISO standard</a:t>
            </a:r>
            <a:r>
              <a:rPr lang="hu-HU"/>
              <a:t>izált</a:t>
            </a:r>
            <a:r>
              <a:rPr lang="en-US"/>
              <a:t> 1990 </a:t>
            </a:r>
            <a:r>
              <a:rPr lang="hu-HU"/>
              <a:t>óta </a:t>
            </a:r>
            <a:endParaRPr lang="en-US"/>
          </a:p>
          <a:p>
            <a:r>
              <a:rPr lang="hu-HU"/>
              <a:t>összes le</a:t>
            </a:r>
            <a:r>
              <a:rPr lang="en-US"/>
              <a:t>foglalt </a:t>
            </a:r>
            <a:r>
              <a:rPr lang="hu-HU"/>
              <a:t>alap</a:t>
            </a:r>
            <a:r>
              <a:rPr lang="en-US"/>
              <a:t>sz</a:t>
            </a:r>
            <a:r>
              <a:rPr lang="hu-HU"/>
              <a:t>ó</a:t>
            </a:r>
            <a:r>
              <a:rPr lang="en-US"/>
              <a:t>:</a:t>
            </a:r>
            <a:br>
              <a:rPr lang="hu-HU"/>
            </a:br>
            <a:r>
              <a:rPr lang="en-US"/>
              <a:t>32 + 5 (C99) +7 (C11)</a:t>
            </a:r>
            <a:endParaRPr lang="hu-HU"/>
          </a:p>
          <a:p>
            <a:r>
              <a:rPr lang="hu-HU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parancsok</a:t>
            </a:r>
            <a:br>
              <a:rPr lang="hu-HU" sz="2400">
                <a:solidFill>
                  <a:srgbClr val="7030A0"/>
                </a:solidFill>
                <a:cs typeface="Courier New" panose="02070309020205020404" pitchFamily="49" charset="0"/>
              </a:rPr>
            </a:br>
            <a:r>
              <a:rPr lang="hu-HU" sz="2400">
                <a:cs typeface="Courier New" panose="02070309020205020404" pitchFamily="49" charset="0"/>
              </a:rPr>
              <a:t>amiket használni fogunk</a:t>
            </a:r>
            <a:endParaRPr lang="hu-HU">
              <a:cs typeface="Courier New" panose="02070309020205020404" pitchFamily="49" charset="0"/>
            </a:endParaRPr>
          </a:p>
          <a:p>
            <a:r>
              <a:rPr lang="hu-HU" b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adattípusok</a:t>
            </a:r>
            <a:br>
              <a:rPr lang="hu-HU" b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2400">
                <a:cs typeface="Courier New" panose="02070309020205020404" pitchFamily="49" charset="0"/>
              </a:rPr>
              <a:t>amiket használni fogunk</a:t>
            </a:r>
          </a:p>
          <a:p>
            <a:r>
              <a:rPr lang="hu-HU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egyéb</a:t>
            </a:r>
            <a:br>
              <a:rPr lang="hu-HU" sz="2400">
                <a:cs typeface="Courier New" panose="02070309020205020404" pitchFamily="49" charset="0"/>
              </a:rPr>
            </a:br>
            <a:r>
              <a:rPr lang="hu-HU" sz="2400">
                <a:cs typeface="Courier New" panose="02070309020205020404" pitchFamily="49" charset="0"/>
              </a:rPr>
              <a:t>nem fogjuk használni őket</a:t>
            </a:r>
          </a:p>
          <a:p>
            <a:endParaRPr lang="en-US" b="1">
              <a:solidFill>
                <a:schemeClr val="accent1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8699" y="1554470"/>
            <a:ext cx="5930901" cy="489364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endParaRPr lang="hu-HU" sz="2400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endParaRPr lang="hu-HU" sz="2400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endParaRPr lang="en-US" sz="2400" b="1">
              <a:solidFill>
                <a:schemeClr val="accent1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hu-HU" sz="2400" b="1">
              <a:solidFill>
                <a:schemeClr val="accent1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hu-HU" sz="2400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endParaRPr lang="hu-HU" sz="2400" b="1">
              <a:solidFill>
                <a:schemeClr val="accent1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hu-HU" sz="2400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endParaRPr lang="hu-HU" sz="2400" b="1">
              <a:solidFill>
                <a:schemeClr val="accent1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hu-HU" sz="2400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hu-HU" sz="2400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inline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hu-HU" sz="2400" b="1">
              <a:solidFill>
                <a:schemeClr val="accent1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register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restrict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endParaRPr lang="hu-HU" sz="2400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signed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endParaRPr lang="hu-HU" sz="2400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endParaRPr lang="hu-HU" sz="2400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endParaRPr lang="hu-HU" sz="2400" b="1">
              <a:solidFill>
                <a:schemeClr val="accent1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endParaRPr lang="hu-HU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endParaRPr lang="hu-HU" sz="2400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b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Adattípusok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u-HU"/>
              <a:t> </a:t>
            </a:r>
            <a:r>
              <a:rPr lang="en-US"/>
              <a:t>= Eg</a:t>
            </a:r>
            <a:r>
              <a:rPr lang="hu-HU"/>
              <a:t>ész adattíp</a:t>
            </a:r>
            <a:r>
              <a:rPr lang="en-US"/>
              <a:t>us, cs</a:t>
            </a:r>
            <a:r>
              <a:rPr lang="hu-HU"/>
              <a:t>a</a:t>
            </a:r>
            <a:r>
              <a:rPr lang="en-US"/>
              <a:t>k eg</a:t>
            </a:r>
            <a:r>
              <a:rPr lang="hu-HU"/>
              <a:t>ész szám tárolható benne</a:t>
            </a:r>
          </a:p>
          <a:p>
            <a:pPr marL="0" indent="0">
              <a:buNone/>
            </a:pPr>
            <a:endParaRPr lang="hu-HU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&lt;stdio.h&gt;</a:t>
            </a:r>
          </a:p>
          <a:p>
            <a:pPr marL="0" indent="0">
              <a:buNone/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printf(</a:t>
            </a:r>
            <a:r>
              <a:rPr lang="en-US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= %d   y = %d \n"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return(0);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/>
          </a:p>
          <a:p>
            <a:pPr marL="0" indent="0">
              <a:buNone/>
            </a:pPr>
            <a:r>
              <a:rPr lang="hu-HU"/>
              <a:t>további példákért lásd letölthető</a:t>
            </a:r>
            <a:r>
              <a:rPr lang="en-GB"/>
              <a:t> </a:t>
            </a:r>
            <a:r>
              <a:rPr lang="hu-HU"/>
              <a:t>fájl: </a:t>
            </a:r>
            <a:r>
              <a:rPr lang="hu-HU" b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ada</a:t>
            </a:r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t</a:t>
            </a:r>
            <a:r>
              <a:rPr lang="hu-HU" b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tipusok.c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Adattípusok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0139"/>
            <a:ext cx="11005457" cy="4909004"/>
          </a:xfrm>
        </p:spPr>
        <p:txBody>
          <a:bodyPr>
            <a:normAutofit lnSpcReduction="10000"/>
          </a:bodyPr>
          <a:lstStyle/>
          <a:p>
            <a:pPr>
              <a:tabLst>
                <a:tab pos="1612900" algn="l"/>
              </a:tabLst>
            </a:pPr>
            <a:r>
              <a:rPr lang="hu-HU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u-HU"/>
              <a:t>	</a:t>
            </a:r>
            <a:r>
              <a:rPr lang="en-US"/>
              <a:t>32 biten </a:t>
            </a:r>
            <a:r>
              <a:rPr lang="hu-HU"/>
              <a:t>ábrázolható előjeles egész szám</a:t>
            </a:r>
            <a:endParaRPr lang="en-US"/>
          </a:p>
          <a:p>
            <a:pPr marL="457200" lvl="1" indent="0">
              <a:buNone/>
              <a:tabLst>
                <a:tab pos="1612900" algn="l"/>
              </a:tabLst>
            </a:pPr>
            <a:r>
              <a:rPr lang="hu-HU" sz="2800"/>
              <a:t>	</a:t>
            </a:r>
            <a:r>
              <a:rPr lang="en-US" sz="2800"/>
              <a:t>{-2 147 483 648, …, -2, -1, 0, 1, 2, …, 2 147 483 647}</a:t>
            </a:r>
          </a:p>
          <a:p>
            <a:pPr marL="457200" lvl="1" indent="0">
              <a:buNone/>
              <a:tabLst>
                <a:tab pos="1612900" algn="l"/>
              </a:tabLst>
            </a:pPr>
            <a:r>
              <a:rPr lang="hu-HU" sz="2800"/>
              <a:t>	</a:t>
            </a:r>
            <a:r>
              <a:rPr lang="en-US" sz="2800"/>
              <a:t>(-(2</a:t>
            </a:r>
            <a:r>
              <a:rPr lang="en-US" sz="2800" baseline="30000"/>
              <a:t>31</a:t>
            </a:r>
            <a:r>
              <a:rPr lang="en-US" sz="2800"/>
              <a:t>), …, 0, …, 2</a:t>
            </a:r>
            <a:r>
              <a:rPr lang="en-US" sz="2800" baseline="30000"/>
              <a:t>31</a:t>
            </a:r>
            <a:r>
              <a:rPr lang="en-US" sz="2800"/>
              <a:t>-1)</a:t>
            </a:r>
            <a:endParaRPr lang="hu-HU" sz="2800"/>
          </a:p>
          <a:p>
            <a:pPr>
              <a:tabLst>
                <a:tab pos="1612900" algn="l"/>
              </a:tabLst>
            </a:pPr>
            <a:r>
              <a:rPr lang="hu-HU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hu-HU"/>
              <a:t>	</a:t>
            </a:r>
            <a:r>
              <a:rPr lang="en-US"/>
              <a:t>el</a:t>
            </a:r>
            <a:r>
              <a:rPr lang="hu-HU"/>
              <a:t>őjeles lebegőpontos valós szám</a:t>
            </a:r>
          </a:p>
          <a:p>
            <a:pPr marL="0" indent="0">
              <a:buNone/>
              <a:tabLst>
                <a:tab pos="1612900" algn="l"/>
              </a:tabLst>
            </a:pPr>
            <a:r>
              <a:rPr lang="hu-HU"/>
              <a:t>	abszolút értékben ábrázolható: (</a:t>
            </a:r>
            <a:r>
              <a:rPr lang="en-US"/>
              <a:t>0</a:t>
            </a:r>
            <a:r>
              <a:rPr lang="hu-HU"/>
              <a:t>, </a:t>
            </a:r>
            <a:r>
              <a:rPr lang="en-US"/>
              <a:t>~10</a:t>
            </a:r>
            <a:r>
              <a:rPr lang="en-US" baseline="30000"/>
              <a:t>38</a:t>
            </a:r>
            <a:r>
              <a:rPr lang="hu-HU"/>
              <a:t>)</a:t>
            </a:r>
            <a:r>
              <a:rPr lang="en-US"/>
              <a:t> vagy (0, ~2</a:t>
            </a:r>
            <a:r>
              <a:rPr lang="en-US" baseline="30000"/>
              <a:t>128</a:t>
            </a:r>
            <a:r>
              <a:rPr lang="en-US"/>
              <a:t>)</a:t>
            </a:r>
          </a:p>
          <a:p>
            <a:pPr>
              <a:tabLst>
                <a:tab pos="1612900" algn="l"/>
              </a:tabLst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hu-HU"/>
              <a:t>	</a:t>
            </a:r>
            <a:r>
              <a:rPr lang="en-US"/>
              <a:t>el</a:t>
            </a:r>
            <a:r>
              <a:rPr lang="hu-HU"/>
              <a:t>őjeles lebegőpontos valós szám</a:t>
            </a:r>
          </a:p>
          <a:p>
            <a:pPr marL="0" indent="0">
              <a:buNone/>
              <a:tabLst>
                <a:tab pos="1612900" algn="l"/>
              </a:tabLst>
            </a:pPr>
            <a:r>
              <a:rPr lang="hu-HU"/>
              <a:t>	abszolút értékben ábrázolható: (</a:t>
            </a:r>
            <a:r>
              <a:rPr lang="en-US"/>
              <a:t>0</a:t>
            </a:r>
            <a:r>
              <a:rPr lang="hu-HU"/>
              <a:t>, </a:t>
            </a:r>
            <a:r>
              <a:rPr lang="en-US"/>
              <a:t>~10</a:t>
            </a:r>
            <a:r>
              <a:rPr lang="hu-HU" baseline="30000"/>
              <a:t>296</a:t>
            </a:r>
            <a:r>
              <a:rPr lang="hu-HU"/>
              <a:t>)</a:t>
            </a:r>
            <a:r>
              <a:rPr lang="en-US"/>
              <a:t> vagy (0, ~2</a:t>
            </a:r>
            <a:r>
              <a:rPr lang="hu-HU" baseline="30000"/>
              <a:t>984</a:t>
            </a:r>
            <a:r>
              <a:rPr lang="en-US"/>
              <a:t>)</a:t>
            </a:r>
          </a:p>
          <a:p>
            <a:pPr>
              <a:tabLst>
                <a:tab pos="1612900" algn="l"/>
              </a:tabLst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/>
              <a:t>	karakter t</a:t>
            </a:r>
            <a:r>
              <a:rPr lang="hu-HU"/>
              <a:t>ípus 8 biten, 255 különféle </a:t>
            </a:r>
            <a:r>
              <a:rPr lang="en-GB"/>
              <a:t>ASCII </a:t>
            </a:r>
            <a:r>
              <a:rPr lang="hu-HU"/>
              <a:t>karaktert ábrázolhat</a:t>
            </a:r>
          </a:p>
          <a:p>
            <a:pPr marL="0" indent="0">
              <a:buNone/>
              <a:tabLst>
                <a:tab pos="1612900" algn="l"/>
              </a:tabLst>
            </a:pPr>
            <a:r>
              <a:rPr lang="hu-HU"/>
              <a:t>	</a:t>
            </a:r>
            <a:r>
              <a:rPr lang="en-GB"/>
              <a:t>pl. </a:t>
            </a:r>
            <a:r>
              <a:rPr lang="en-GB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GB"/>
              <a:t>, </a:t>
            </a:r>
            <a:r>
              <a:rPr lang="en-GB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GB"/>
              <a:t>, </a:t>
            </a:r>
            <a:r>
              <a:rPr lang="en-GB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/>
              <a:t>, </a:t>
            </a:r>
            <a:r>
              <a:rPr lang="en-GB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'.'</a:t>
            </a:r>
            <a:r>
              <a:rPr lang="en-GB"/>
              <a:t>, </a:t>
            </a:r>
            <a:r>
              <a:rPr lang="en-GB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'\n'</a:t>
            </a:r>
            <a:r>
              <a:rPr lang="en-GB"/>
              <a:t>, </a:t>
            </a:r>
            <a:r>
              <a:rPr lang="en-GB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'\t'</a:t>
            </a:r>
            <a:r>
              <a:rPr lang="en-GB"/>
              <a:t>, stb.</a:t>
            </a:r>
            <a:endParaRPr lang="hu-HU"/>
          </a:p>
          <a:p>
            <a:pPr>
              <a:tabLst>
                <a:tab pos="1612900" algn="l"/>
              </a:tabLst>
            </a:pPr>
            <a:r>
              <a:rPr lang="hu-HU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/>
              <a:t>	amikor azt jelezz</a:t>
            </a:r>
            <a:r>
              <a:rPr lang="hu-HU"/>
              <a:t>ük, hogy NINCS adat</a:t>
            </a:r>
            <a:r>
              <a:rPr lang="en-GB"/>
              <a:t> vagy output</a:t>
            </a:r>
            <a:r>
              <a:rPr lang="hu-HU"/>
              <a:t>, és így típus </a:t>
            </a:r>
            <a:r>
              <a:rPr lang="en-GB"/>
              <a:t>	</a:t>
            </a:r>
            <a:r>
              <a:rPr lang="hu-HU"/>
              <a:t>sem kell</a:t>
            </a:r>
            <a:endParaRPr lang="en-US"/>
          </a:p>
          <a:p>
            <a:pPr marL="0" indent="0">
              <a:buNone/>
              <a:tabLst>
                <a:tab pos="1257300" algn="l"/>
              </a:tabLs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Értékadás folyamata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x = 1, y = 3;</a:t>
            </a:r>
          </a:p>
          <a:p>
            <a:pPr marL="0" indent="0">
              <a:buNone/>
            </a:pP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x + y;</a:t>
            </a:r>
            <a:endParaRPr lang="hu-HU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hu-HU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 + 3;</a:t>
            </a:r>
            <a:endParaRPr lang="hu-HU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4;</a:t>
            </a:r>
            <a:endParaRPr lang="hu-HU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hu-HU">
                <a:cs typeface="Courier New" panose="02070309020205020404" pitchFamily="49" charset="0"/>
              </a:rPr>
              <a:t> értéke a memoriában 4 lesz.</a:t>
            </a:r>
            <a:endParaRPr lang="en-US"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896885" y="3741331"/>
            <a:ext cx="12700" cy="5199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705100" y="2755900"/>
            <a:ext cx="12700" cy="6241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8269" y="2816780"/>
            <a:ext cx="325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/>
              <a:t>értékek behelyettesítése</a:t>
            </a:r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2472969" y="3848655"/>
            <a:ext cx="247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  <a:r>
              <a:rPr lang="hu-HU" sz="2400"/>
              <a:t>űvelet elvégzése</a:t>
            </a:r>
            <a:endParaRPr lang="en-US" sz="2400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866900" y="2755900"/>
            <a:ext cx="12700" cy="6241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76954" y="4702730"/>
            <a:ext cx="1970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hozz</a:t>
            </a:r>
            <a:r>
              <a:rPr lang="hu-HU" sz="2400"/>
              <a:t>árendelés</a:t>
            </a:r>
            <a:endParaRPr lang="en-US" sz="240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1451227" y="4644469"/>
            <a:ext cx="12700" cy="5199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935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Operátorok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+= y;</a:t>
            </a:r>
            <a:endParaRPr lang="en-US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printf(</a:t>
            </a:r>
            <a:r>
              <a:rPr lang="en-US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= %d\n"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return(0);</a:t>
            </a:r>
          </a:p>
          <a:p>
            <a:pPr marL="0" indent="0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>
                <a:cs typeface="Courier New" panose="02070309020205020404" pitchFamily="49" charset="0"/>
              </a:rPr>
              <a:t>további példák a </a:t>
            </a:r>
            <a:r>
              <a:rPr lang="en-US">
                <a:cs typeface="Courier New" panose="02070309020205020404" pitchFamily="49" charset="0"/>
              </a:rPr>
              <a:t>let</a:t>
            </a:r>
            <a:r>
              <a:rPr lang="hu-HU">
                <a:cs typeface="Courier New" panose="02070309020205020404" pitchFamily="49" charset="0"/>
              </a:rPr>
              <a:t>ölthető fájlban: </a:t>
            </a:r>
            <a:r>
              <a:rPr lang="hu-HU" b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operatorok.c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7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/>
              <a:t>Miről lesz szó?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programozás</a:t>
            </a:r>
          </a:p>
          <a:p>
            <a:r>
              <a:rPr lang="hu-HU"/>
              <a:t>modellezés</a:t>
            </a:r>
          </a:p>
          <a:p>
            <a:r>
              <a:rPr lang="hu-HU"/>
              <a:t>kevés algoritmus</a:t>
            </a:r>
          </a:p>
          <a:p>
            <a:endParaRPr lang="hu-HU"/>
          </a:p>
          <a:p>
            <a:r>
              <a:rPr lang="hu-HU"/>
              <a:t>C</a:t>
            </a:r>
          </a:p>
          <a:p>
            <a:r>
              <a:rPr lang="hu-HU"/>
              <a:t>Wolfram </a:t>
            </a:r>
            <a:r>
              <a:rPr lang="hu-HU" i="1"/>
              <a:t>Mathematica</a:t>
            </a:r>
          </a:p>
          <a:p>
            <a:r>
              <a:rPr lang="hu-HU"/>
              <a:t>RaspberryPi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78" y="1630817"/>
            <a:ext cx="2545328" cy="2708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01" y="1630817"/>
            <a:ext cx="3694031" cy="2708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95" y="4604057"/>
            <a:ext cx="3025321" cy="17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50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Operátorok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aritmetika: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hu-HU"/>
              <a:t> (osztás)</a:t>
            </a:r>
            <a:r>
              <a:rPr lang="en-US"/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US"/>
              <a:t>(szorz</a:t>
            </a:r>
            <a:r>
              <a:rPr lang="hu-HU"/>
              <a:t>ás</a:t>
            </a:r>
            <a:r>
              <a:rPr lang="en-US"/>
              <a:t>),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/>
              <a:t> (marad</a:t>
            </a:r>
            <a:r>
              <a:rPr lang="hu-HU"/>
              <a:t>ékos osztás)</a:t>
            </a:r>
          </a:p>
          <a:p>
            <a:r>
              <a:rPr lang="hu-HU"/>
              <a:t>értékadás: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/=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%=</a:t>
            </a:r>
          </a:p>
          <a:p>
            <a:r>
              <a:rPr lang="en-US"/>
              <a:t>inkrement</a:t>
            </a:r>
            <a:r>
              <a:rPr lang="hu-HU"/>
              <a:t>álás, dekrementálás: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endParaRPr lang="hu-HU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/>
              <a:t>összehasonlítás: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/>
              <a:t>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</a:p>
          <a:p>
            <a:r>
              <a:rPr lang="en-US"/>
              <a:t>logikai m</a:t>
            </a:r>
            <a:r>
              <a:rPr lang="hu-HU"/>
              <a:t>űveletek: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 </a:t>
            </a:r>
            <a:r>
              <a:rPr lang="en-US"/>
              <a:t>(</a:t>
            </a:r>
            <a:r>
              <a:rPr lang="hu-HU"/>
              <a:t>és),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/>
              <a:t> (vagy),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/>
              <a:t> (nem)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42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Fordítás</a:t>
            </a:r>
            <a:r>
              <a:rPr lang="en-GB"/>
              <a:t> parancssorb</a:t>
            </a:r>
            <a:r>
              <a:rPr lang="hu-HU"/>
              <a:t>ól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/>
              <a:t>nem fogjuk használni, de ha valakit érdekel:</a:t>
            </a:r>
          </a:p>
          <a:p>
            <a:pPr marL="0" indent="0">
              <a:buNone/>
            </a:pPr>
            <a:r>
              <a:rPr lang="en-GB" sz="2400" i="1"/>
              <a:t>gcc</a:t>
            </a:r>
            <a:r>
              <a:rPr lang="en-GB" sz="2400"/>
              <a:t> ford</a:t>
            </a:r>
            <a:r>
              <a:rPr lang="hu-HU" sz="2400"/>
              <a:t>ító: GNU Compiler Collection (régebben: GNU C Compiler)</a:t>
            </a:r>
          </a:p>
          <a:p>
            <a:pPr marL="0" indent="0">
              <a:lnSpc>
                <a:spcPct val="150000"/>
              </a:lnSpc>
              <a:buNone/>
              <a:tabLst>
                <a:tab pos="4310063" algn="l"/>
              </a:tabLst>
            </a:pPr>
            <a:r>
              <a:rPr lang="hu-HU">
                <a:cs typeface="Courier New" panose="02070309020205020404" pitchFamily="49" charset="0"/>
              </a:rPr>
              <a:t>telepített </a:t>
            </a:r>
            <a:r>
              <a:rPr lang="hu-HU" i="1">
                <a:cs typeface="Courier New" panose="02070309020205020404" pitchFamily="49" charset="0"/>
              </a:rPr>
              <a:t>gcc</a:t>
            </a:r>
            <a:r>
              <a:rPr lang="hu-HU">
                <a:cs typeface="Courier New" panose="02070309020205020404" pitchFamily="49" charset="0"/>
              </a:rPr>
              <a:t> verziószáma:	</a:t>
            </a:r>
            <a:r>
              <a:rPr lang="hu-HU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--version</a:t>
            </a:r>
            <a:endParaRPr lang="hu-HU" sz="2000" i="1">
              <a:solidFill>
                <a:srgbClr val="7030A0"/>
              </a:solidFill>
              <a:latin typeface="+mj-lt"/>
              <a:cs typeface="Courier New" panose="02070309020205020404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4310063" algn="l"/>
              </a:tabLst>
            </a:pPr>
            <a:r>
              <a:rPr lang="hu-HU" sz="2800" b="1">
                <a:latin typeface="+mj-lt"/>
                <a:cs typeface="Courier New" panose="02070309020205020404" pitchFamily="49" charset="0"/>
              </a:rPr>
              <a:t>fordítás </a:t>
            </a:r>
            <a:r>
              <a:rPr lang="hu-HU" sz="2800" b="1" i="1">
                <a:latin typeface="+mj-lt"/>
                <a:cs typeface="Courier New" panose="02070309020205020404" pitchFamily="49" charset="0"/>
              </a:rPr>
              <a:t>gcc</a:t>
            </a:r>
            <a:r>
              <a:rPr lang="hu-HU" sz="2800" b="1">
                <a:latin typeface="+mj-lt"/>
                <a:cs typeface="Courier New" panose="02070309020205020404" pitchFamily="49" charset="0"/>
              </a:rPr>
              <a:t>-vel (általános):	</a:t>
            </a:r>
            <a:r>
              <a:rPr lang="en-GB" sz="28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 -o </a:t>
            </a:r>
            <a:r>
              <a:rPr lang="en-GB" sz="2800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 source </a:t>
            </a:r>
            <a:r>
              <a:rPr lang="en-GB" sz="28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2800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kapcsol</a:t>
            </a:r>
            <a:r>
              <a:rPr lang="hu-HU" sz="2800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ó</a:t>
            </a:r>
            <a:r>
              <a:rPr lang="en-US" sz="2800" b="1" i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hu-HU" sz="28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4310063" algn="l"/>
              </a:tabLst>
            </a:pPr>
            <a:r>
              <a:rPr lang="hu-HU">
                <a:cs typeface="Courier New" panose="02070309020205020404" pitchFamily="49" charset="0"/>
              </a:rPr>
              <a:t>fordítás </a:t>
            </a:r>
            <a:r>
              <a:rPr lang="hu-HU" i="1">
                <a:cs typeface="Courier New" panose="02070309020205020404" pitchFamily="49" charset="0"/>
              </a:rPr>
              <a:t>gcc</a:t>
            </a:r>
            <a:r>
              <a:rPr lang="hu-HU">
                <a:cs typeface="Courier New" panose="02070309020205020404" pitchFamily="49" charset="0"/>
              </a:rPr>
              <a:t>-vel (példa):</a:t>
            </a:r>
            <a:r>
              <a:rPr lang="hu-HU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8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 -o hello.exe hello.c -Wall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GNU? UNIX? Linux? OSX? Windows?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7" y="1302519"/>
            <a:ext cx="8179158" cy="5450642"/>
          </a:xfrm>
        </p:spPr>
      </p:pic>
      <p:sp>
        <p:nvSpPr>
          <p:cNvPr id="8" name="TextBox 7"/>
          <p:cNvSpPr txBox="1"/>
          <p:nvPr/>
        </p:nvSpPr>
        <p:spPr>
          <a:xfrm>
            <a:off x="9507256" y="6322274"/>
            <a:ext cx="2608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https://commons.wikimedia.org/wiki/File:Unix_history-simple.png</a:t>
            </a:r>
          </a:p>
        </p:txBody>
      </p:sp>
    </p:spTree>
    <p:extLst>
      <p:ext uri="{BB962C8B-B14F-4D97-AF65-F5344CB8AC3E}">
        <p14:creationId xmlns:p14="http://schemas.microsoft.com/office/powerpoint/2010/main" val="934984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 programozás otthon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97045" cy="4351338"/>
          </a:xfrm>
        </p:spPr>
        <p:txBody>
          <a:bodyPr/>
          <a:lstStyle/>
          <a:p>
            <a:pPr marL="0" indent="0">
              <a:buNone/>
            </a:pPr>
            <a:r>
              <a:rPr lang="hu-HU"/>
              <a:t>Fordító, GNU C:</a:t>
            </a:r>
          </a:p>
          <a:p>
            <a:pPr lvl="1"/>
            <a:r>
              <a:rPr lang="hu-HU" b="1"/>
              <a:t>Windows: MinGW (Minimalist GNU fro Windows): </a:t>
            </a:r>
            <a:r>
              <a:rPr lang="hu-HU">
                <a:hlinkClick r:id="rId2"/>
              </a:rPr>
              <a:t>http://www.mingw.org/</a:t>
            </a:r>
            <a:endParaRPr lang="hu-HU"/>
          </a:p>
          <a:p>
            <a:pPr lvl="1"/>
            <a:r>
              <a:rPr lang="hu-HU"/>
              <a:t>Linux: alapból van </a:t>
            </a:r>
            <a:r>
              <a:rPr lang="hu-HU" i="1"/>
              <a:t>gcc</a:t>
            </a:r>
          </a:p>
          <a:p>
            <a:pPr lvl="1"/>
            <a:r>
              <a:rPr lang="hu-HU"/>
              <a:t>Mac OSX: ?</a:t>
            </a:r>
          </a:p>
          <a:p>
            <a:pPr marL="0" indent="0">
              <a:buNone/>
            </a:pPr>
            <a:r>
              <a:rPr lang="hu-HU"/>
              <a:t>Fejlesztői környezet</a:t>
            </a:r>
            <a:r>
              <a:rPr lang="en-US"/>
              <a:t> (Integrated Development Environment, IDE)</a:t>
            </a:r>
            <a:r>
              <a:rPr lang="hu-HU"/>
              <a:t>:</a:t>
            </a:r>
          </a:p>
          <a:p>
            <a:pPr lvl="1"/>
            <a:r>
              <a:rPr lang="hu-HU" b="1"/>
              <a:t>Geany</a:t>
            </a:r>
            <a:r>
              <a:rPr lang="hu-HU"/>
              <a:t> (Linux, Windows, OSX, …)</a:t>
            </a:r>
            <a:endParaRPr lang="en-US"/>
          </a:p>
          <a:p>
            <a:pPr lvl="1"/>
            <a:r>
              <a:rPr lang="en-US"/>
              <a:t>CodeBlocks</a:t>
            </a:r>
          </a:p>
          <a:p>
            <a:pPr lvl="1"/>
            <a:r>
              <a:rPr lang="en-US"/>
              <a:t>DevC++ (using MinGW)</a:t>
            </a:r>
          </a:p>
          <a:p>
            <a:pPr marL="0" indent="0">
              <a:buNone/>
            </a:pPr>
            <a:r>
              <a:rPr lang="en-US"/>
              <a:t>Sz</a:t>
            </a:r>
            <a:r>
              <a:rPr lang="hu-HU"/>
              <a:t>ö</a:t>
            </a:r>
            <a:r>
              <a:rPr lang="en-GB"/>
              <a:t>veg</a:t>
            </a:r>
            <a:r>
              <a:rPr lang="hu-HU"/>
              <a:t>szerkesztő:</a:t>
            </a:r>
            <a:endParaRPr lang="en-US"/>
          </a:p>
          <a:p>
            <a:pPr lvl="1"/>
            <a:r>
              <a:rPr lang="hu-HU"/>
              <a:t>Notepad</a:t>
            </a:r>
            <a:r>
              <a:rPr lang="en-US"/>
              <a:t>++</a:t>
            </a:r>
            <a:r>
              <a:rPr lang="hu-HU"/>
              <a:t> és NppExec plugin (Linux, Windows, OSX, …)</a:t>
            </a:r>
            <a:endParaRPr lang="en-US"/>
          </a:p>
          <a:p>
            <a:pPr lvl="1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1132114" y="3846285"/>
            <a:ext cx="4891315" cy="653143"/>
          </a:xfrm>
          <a:prstGeom prst="roundRect">
            <a:avLst/>
          </a:prstGeom>
          <a:solidFill>
            <a:srgbClr val="F4B183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52342" y="3911246"/>
            <a:ext cx="259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/>
              <a:t>EZT ajánlom!</a:t>
            </a:r>
            <a:endParaRPr lang="en-US" sz="2800" b="1"/>
          </a:p>
        </p:txBody>
      </p:sp>
      <p:sp>
        <p:nvSpPr>
          <p:cNvPr id="6" name="Arrow: Right 5"/>
          <p:cNvSpPr/>
          <p:nvPr/>
        </p:nvSpPr>
        <p:spPr>
          <a:xfrm flipH="1">
            <a:off x="6096000" y="4001294"/>
            <a:ext cx="740229" cy="382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17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Referenciák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825625"/>
            <a:ext cx="1167129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/>
              <a:t>The GNU C Reference Manual: </a:t>
            </a:r>
            <a:r>
              <a:rPr lang="en-GB" sz="2000">
                <a:hlinkClick r:id="rId2"/>
              </a:rPr>
              <a:t>https://www.gnu.org/software/gnu-c-manual/gnu-c-manual.html</a:t>
            </a:r>
            <a:endParaRPr lang="hu-HU" sz="2000"/>
          </a:p>
          <a:p>
            <a:pPr>
              <a:lnSpc>
                <a:spcPct val="150000"/>
              </a:lnSpc>
            </a:pPr>
            <a:r>
              <a:rPr lang="hu-HU"/>
              <a:t>C reference</a:t>
            </a:r>
            <a:r>
              <a:rPr lang="en-US"/>
              <a:t>: </a:t>
            </a:r>
            <a:r>
              <a:rPr lang="en-US" sz="2200">
                <a:hlinkClick r:id="rId3"/>
              </a:rPr>
              <a:t>http://en.cppreference.com/w/c</a:t>
            </a:r>
            <a:endParaRPr lang="en-US" sz="2200"/>
          </a:p>
          <a:p>
            <a:pPr>
              <a:lnSpc>
                <a:spcPct val="150000"/>
              </a:lnSpc>
            </a:pPr>
            <a:r>
              <a:rPr lang="en-US"/>
              <a:t>C library: </a:t>
            </a:r>
            <a:r>
              <a:rPr lang="en-US" sz="2200">
                <a:hlinkClick r:id="rId4"/>
              </a:rPr>
              <a:t>http://www.cplusplus.com/reference/clibrary/</a:t>
            </a:r>
            <a:endParaRPr lang="en-US" sz="2200"/>
          </a:p>
          <a:p>
            <a:pPr>
              <a:lnSpc>
                <a:spcPct val="150000"/>
              </a:lnSpc>
            </a:pPr>
            <a:r>
              <a:rPr lang="en-US"/>
              <a:t>[C] tag @                            : </a:t>
            </a:r>
            <a:r>
              <a:rPr lang="hu-HU"/>
              <a:t>   </a:t>
            </a:r>
            <a:r>
              <a:rPr lang="en-US" sz="2200">
                <a:hlinkClick r:id="rId5"/>
              </a:rPr>
              <a:t>http://stackoverflow.com/questions/tagged/c</a:t>
            </a:r>
            <a:endParaRPr lang="en-US" sz="2200"/>
          </a:p>
          <a:p>
            <a:pPr>
              <a:lnSpc>
                <a:spcPct val="150000"/>
              </a:lnSpc>
            </a:pPr>
            <a:r>
              <a:rPr lang="en-US"/>
              <a:t>C </a:t>
            </a:r>
            <a:r>
              <a:rPr lang="en-US" i="1"/>
              <a:t>math.h</a:t>
            </a:r>
            <a:r>
              <a:rPr lang="en-US"/>
              <a:t> f</a:t>
            </a:r>
            <a:r>
              <a:rPr lang="hu-HU"/>
              <a:t>üggvények</a:t>
            </a:r>
            <a:r>
              <a:rPr lang="en-US"/>
              <a:t>: </a:t>
            </a:r>
            <a:r>
              <a:rPr lang="hu-HU" sz="2200">
                <a:hlinkClick r:id="rId6"/>
              </a:rPr>
              <a:t>ht</a:t>
            </a:r>
            <a:r>
              <a:rPr lang="en-US" sz="2200">
                <a:hlinkClick r:id="rId6"/>
              </a:rPr>
              <a:t>tps://en.wikipedia.org/wiki/C_mathematical_functions</a:t>
            </a:r>
            <a:endParaRPr lang="en-US" sz="2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" r="7217" b="-1"/>
          <a:stretch/>
        </p:blipFill>
        <p:spPr>
          <a:xfrm>
            <a:off x="2162991" y="4094842"/>
            <a:ext cx="2276566" cy="6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3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Tematika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Kis lépésekkel az alapoktól…</a:t>
            </a:r>
          </a:p>
          <a:p>
            <a:endParaRPr lang="hu-HU"/>
          </a:p>
          <a:p>
            <a:endParaRPr lang="hu-HU"/>
          </a:p>
          <a:p>
            <a:r>
              <a:rPr lang="hu-HU"/>
              <a:t>14 óra</a:t>
            </a:r>
          </a:p>
          <a:p>
            <a:r>
              <a:rPr lang="hu-HU"/>
              <a:t>számonkérés menet közben </a:t>
            </a:r>
            <a:r>
              <a:rPr lang="hu-HU" b="1"/>
              <a:t>nincs!</a:t>
            </a:r>
          </a:p>
          <a:p>
            <a:r>
              <a:rPr lang="hu-HU"/>
              <a:t>jegyszerzés: év végére elkészíteni és demonstrálni egy működő programot</a:t>
            </a:r>
          </a:p>
          <a:p>
            <a:pPr lvl="1"/>
            <a:r>
              <a:rPr lang="hu-HU"/>
              <a:t>választható feladatok</a:t>
            </a:r>
          </a:p>
          <a:p>
            <a:pPr lvl="1"/>
            <a:r>
              <a:rPr lang="hu-HU"/>
              <a:t>egyéni ötlet is lehet</a:t>
            </a:r>
          </a:p>
          <a:p>
            <a:pPr lvl="1"/>
            <a:r>
              <a:rPr lang="hu-HU"/>
              <a:t>saját kutatás!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336799"/>
            <a:ext cx="10515600" cy="696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…menet közben jön meg az étvágy!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Ö</a:t>
            </a:r>
            <a:r>
              <a:rPr lang="en-US"/>
              <a:t>kológiai és evolúciós modellek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Hogy változik a préda-predátor populáció az időben?</a:t>
            </a:r>
          </a:p>
          <a:p>
            <a:pPr>
              <a:lnSpc>
                <a:spcPct val="100000"/>
              </a:lnSpc>
            </a:pPr>
            <a:r>
              <a:rPr lang="en-US"/>
              <a:t>Hogy tekeredik fel egy molekula 3D-ben?</a:t>
            </a:r>
          </a:p>
          <a:p>
            <a:pPr>
              <a:lnSpc>
                <a:spcPct val="100000"/>
              </a:lnSpc>
            </a:pPr>
            <a:r>
              <a:rPr lang="en-US"/>
              <a:t>Hogy alakul egy mintázat térben (és időben)</a:t>
            </a:r>
            <a:r>
              <a:rPr lang="hu-HU"/>
              <a:t>?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Hogyan terjed a vírus egy populációban?</a:t>
            </a:r>
          </a:p>
          <a:p>
            <a:pPr>
              <a:lnSpc>
                <a:spcPct val="100000"/>
              </a:lnSpc>
            </a:pPr>
            <a:r>
              <a:rPr lang="en-US"/>
              <a:t>Melyik kompetítor baktérium győzi le a másikat?</a:t>
            </a:r>
            <a:endParaRPr lang="hu-HU"/>
          </a:p>
          <a:p>
            <a:pPr>
              <a:lnSpc>
                <a:spcPct val="100000"/>
              </a:lnSpc>
            </a:pPr>
            <a:r>
              <a:rPr lang="hu-HU"/>
              <a:t>Melyik stratégia a nyerő és evolúciósan stabil?</a:t>
            </a:r>
          </a:p>
          <a:p>
            <a:pPr>
              <a:lnSpc>
                <a:spcPct val="100000"/>
              </a:lnSpc>
            </a:pPr>
            <a:endParaRPr lang="hu-HU"/>
          </a:p>
          <a:p>
            <a:pPr>
              <a:lnSpc>
                <a:spcPct val="100000"/>
              </a:lnSpc>
            </a:pPr>
            <a:endParaRPr lang="hu-HU"/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0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Hogy néz ki a modellezés folyamat</a:t>
            </a:r>
            <a:r>
              <a:rPr lang="en-US"/>
              <a:t>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5714" y="2061029"/>
            <a:ext cx="24521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/>
              <a:t>modell</a:t>
            </a:r>
          </a:p>
          <a:p>
            <a:r>
              <a:rPr lang="hu-HU" sz="2800"/>
              <a:t>--------</a:t>
            </a:r>
            <a:r>
              <a:rPr lang="en-US" sz="2800"/>
              <a:t>-</a:t>
            </a:r>
            <a:endParaRPr lang="hu-HU" sz="2800"/>
          </a:p>
          <a:p>
            <a:r>
              <a:rPr lang="hu-HU" sz="2800"/>
              <a:t>kérdések</a:t>
            </a:r>
          </a:p>
          <a:p>
            <a:r>
              <a:rPr lang="hu-HU" sz="2800"/>
              <a:t>ötlet</a:t>
            </a:r>
            <a:endParaRPr lang="en-US" sz="2800"/>
          </a:p>
          <a:p>
            <a:r>
              <a:rPr lang="hu-HU" sz="2800"/>
              <a:t>modell</a:t>
            </a:r>
          </a:p>
          <a:p>
            <a:r>
              <a:rPr lang="hu-HU" sz="2800"/>
              <a:t>egyszerűsítések</a:t>
            </a:r>
          </a:p>
          <a:p>
            <a:r>
              <a:rPr lang="hu-HU" sz="2800"/>
              <a:t>eredmények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9244" y="2061029"/>
            <a:ext cx="29254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/>
              <a:t>program</a:t>
            </a:r>
          </a:p>
          <a:p>
            <a:r>
              <a:rPr lang="hu-HU" sz="2800"/>
              <a:t>-------</a:t>
            </a:r>
          </a:p>
          <a:p>
            <a:r>
              <a:rPr lang="hu-HU" sz="2800"/>
              <a:t>eszközök</a:t>
            </a:r>
          </a:p>
          <a:p>
            <a:r>
              <a:rPr lang="hu-HU" sz="2800"/>
              <a:t>lehetőségek</a:t>
            </a:r>
          </a:p>
          <a:p>
            <a:r>
              <a:rPr lang="hu-HU" sz="2800"/>
              <a:t>besajtolás</a:t>
            </a:r>
          </a:p>
          <a:p>
            <a:r>
              <a:rPr lang="hu-HU" sz="2800"/>
              <a:t>kompromisszumok</a:t>
            </a:r>
          </a:p>
          <a:p>
            <a:r>
              <a:rPr lang="hu-HU" sz="2800"/>
              <a:t>futtatás</a:t>
            </a:r>
          </a:p>
          <a:p>
            <a:r>
              <a:rPr lang="hu-HU" sz="2800"/>
              <a:t>ábrázolás</a:t>
            </a:r>
          </a:p>
          <a:p>
            <a:endParaRPr lang="en-US" sz="2800"/>
          </a:p>
        </p:txBody>
      </p:sp>
      <p:sp>
        <p:nvSpPr>
          <p:cNvPr id="7" name="TextBox 6"/>
          <p:cNvSpPr txBox="1"/>
          <p:nvPr/>
        </p:nvSpPr>
        <p:spPr>
          <a:xfrm>
            <a:off x="5248771" y="5385016"/>
            <a:ext cx="1445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>
                <a:solidFill>
                  <a:srgbClr val="C00000"/>
                </a:solidFill>
              </a:rPr>
              <a:t>válasz</a:t>
            </a:r>
            <a:r>
              <a:rPr lang="en-US" sz="360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6264" y="206102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ym typeface="Wingdings" panose="05000000000000000000" pitchFamily="2" charset="2"/>
              </a:rPr>
              <a:t>&lt;==&gt;</a:t>
            </a:r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7699492" y="4615934"/>
            <a:ext cx="3053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/>
              <a:t>, futtatás, futtatás…</a:t>
            </a:r>
          </a:p>
        </p:txBody>
      </p:sp>
    </p:spTree>
    <p:extLst>
      <p:ext uri="{BB962C8B-B14F-4D97-AF65-F5344CB8AC3E}">
        <p14:creationId xmlns:p14="http://schemas.microsoft.com/office/powerpoint/2010/main" val="17734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 kell a kurzushoz?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programozási előismeret NEM</a:t>
            </a:r>
          </a:p>
          <a:p>
            <a:r>
              <a:rPr lang="hu-HU"/>
              <a:t>minimális angol tudás</a:t>
            </a:r>
          </a:p>
          <a:p>
            <a:r>
              <a:rPr lang="hu-HU"/>
              <a:t>minimális matematikai ismeretek (átlag, logaritmus, stb.)</a:t>
            </a:r>
          </a:p>
          <a:p>
            <a:r>
              <a:rPr lang="hu-HU"/>
              <a:t>ábrázolási lehetőségek (Excel, R, stb.)</a:t>
            </a:r>
          </a:p>
          <a:p>
            <a:endParaRPr lang="hu-HU"/>
          </a:p>
          <a:p>
            <a:endParaRPr lang="hu-HU"/>
          </a:p>
          <a:p>
            <a:r>
              <a:rPr lang="hu-HU"/>
              <a:t>minimális, de fejleszthető algoritmikus gondolkodás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 programnyelv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1969 </a:t>
            </a:r>
            <a:r>
              <a:rPr lang="en-US"/>
              <a:t>-</a:t>
            </a:r>
            <a:r>
              <a:rPr lang="hu-HU"/>
              <a:t> </a:t>
            </a:r>
            <a:r>
              <a:rPr lang="en-US"/>
              <a:t>…</a:t>
            </a:r>
            <a:r>
              <a:rPr lang="hu-HU"/>
              <a:t> </a:t>
            </a:r>
            <a:r>
              <a:rPr lang="en-US"/>
              <a:t>Dennis Ritchie</a:t>
            </a:r>
            <a:r>
              <a:rPr lang="hu-HU"/>
              <a:t> </a:t>
            </a:r>
            <a:r>
              <a:rPr lang="en-US"/>
              <a:t>@ Bell labs</a:t>
            </a:r>
          </a:p>
          <a:p>
            <a:r>
              <a:rPr lang="en-US"/>
              <a:t>sz</a:t>
            </a:r>
            <a:r>
              <a:rPr lang="hu-HU"/>
              <a:t>éleskörű programnyelv</a:t>
            </a:r>
          </a:p>
          <a:p>
            <a:r>
              <a:rPr lang="hu-HU"/>
              <a:t>egyszerű programo</a:t>
            </a:r>
            <a:r>
              <a:rPr lang="en-US"/>
              <a:t>k</a:t>
            </a:r>
            <a:r>
              <a:rPr lang="hu-HU"/>
              <a:t> </a:t>
            </a:r>
            <a:r>
              <a:rPr lang="en-US"/>
              <a:t>--&gt;</a:t>
            </a:r>
            <a:br>
              <a:rPr lang="hu-HU"/>
            </a:br>
            <a:r>
              <a:rPr lang="hu-HU"/>
              <a:t>operációs rendszerek</a:t>
            </a:r>
          </a:p>
          <a:p>
            <a:r>
              <a:rPr lang="hu-HU"/>
              <a:t>alacsony szintű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18" y="174170"/>
            <a:ext cx="4861026" cy="65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programnyelv tulajdons</a:t>
            </a:r>
            <a:r>
              <a:rPr lang="hu-HU"/>
              <a:t>ágai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1918"/>
          </a:xfrm>
        </p:spPr>
        <p:txBody>
          <a:bodyPr>
            <a:normAutofit fontScale="92500" lnSpcReduction="20000"/>
          </a:bodyPr>
          <a:lstStyle/>
          <a:p>
            <a:r>
              <a:rPr lang="hu-HU"/>
              <a:t>általános felhasználású</a:t>
            </a:r>
          </a:p>
          <a:p>
            <a:r>
              <a:rPr lang="hu-HU"/>
              <a:t>szöveges, „human-readable”</a:t>
            </a:r>
          </a:p>
          <a:p>
            <a:r>
              <a:rPr lang="hu-HU"/>
              <a:t>gépi kódba hatékonyan képező</a:t>
            </a:r>
          </a:p>
          <a:p>
            <a:r>
              <a:rPr lang="hu-HU"/>
              <a:t>strukturált: </a:t>
            </a:r>
            <a:r>
              <a:rPr lang="en-GB"/>
              <a:t>n</a:t>
            </a:r>
            <a:r>
              <a:rPr lang="hu-HU"/>
              <a:t>incs</a:t>
            </a:r>
            <a:r>
              <a:rPr lang="en-GB"/>
              <a:t> </a:t>
            </a:r>
            <a:r>
              <a:rPr lang="hu-HU"/>
              <a:t>„</a:t>
            </a:r>
            <a:r>
              <a:rPr lang="en-GB"/>
              <a:t>spagetti</a:t>
            </a:r>
            <a:r>
              <a:rPr lang="hu-HU"/>
              <a:t>”</a:t>
            </a:r>
            <a:r>
              <a:rPr lang="en-GB"/>
              <a:t> </a:t>
            </a:r>
            <a:r>
              <a:rPr lang="hu-HU"/>
              <a:t>kód</a:t>
            </a:r>
            <a:r>
              <a:rPr lang="en-GB"/>
              <a:t>, n</a:t>
            </a:r>
            <a:r>
              <a:rPr lang="hu-HU"/>
              <a:t>incs</a:t>
            </a:r>
            <a:r>
              <a:rPr lang="en-GB"/>
              <a:t> </a:t>
            </a:r>
            <a:r>
              <a:rPr lang="en-GB" b="1"/>
              <a:t>goto</a:t>
            </a:r>
            <a:endParaRPr lang="hu-HU"/>
          </a:p>
          <a:p>
            <a:r>
              <a:rPr lang="hu-HU"/>
              <a:t>imperatív, deklaratív, strukturált</a:t>
            </a:r>
            <a:r>
              <a:rPr lang="en-US"/>
              <a:t>, </a:t>
            </a:r>
            <a:r>
              <a:rPr lang="hu-HU"/>
              <a:t>blokk-strukturált</a:t>
            </a:r>
          </a:p>
          <a:p>
            <a:r>
              <a:rPr lang="hu-HU"/>
              <a:t>erősen tipizált (szigorú adattípusok)</a:t>
            </a:r>
          </a:p>
          <a:p>
            <a:r>
              <a:rPr lang="hu-HU"/>
              <a:t>fordított („compiled”)</a:t>
            </a:r>
            <a:endParaRPr lang="en-US"/>
          </a:p>
          <a:p>
            <a:r>
              <a:rPr lang="hu-HU"/>
              <a:t>0-offszet</a:t>
            </a:r>
            <a:endParaRPr lang="en-US"/>
          </a:p>
          <a:p>
            <a:r>
              <a:rPr lang="hu-HU"/>
              <a:t>kisbetű-nagybetű érzékeny</a:t>
            </a:r>
            <a:r>
              <a:rPr lang="en-US"/>
              <a:t> (“case sensitive”)</a:t>
            </a:r>
          </a:p>
          <a:p>
            <a:r>
              <a:rPr lang="en-US"/>
              <a:t>sz</a:t>
            </a:r>
            <a:r>
              <a:rPr lang="hu-HU"/>
              <a:t>óköz-érzéketlen („whitespace insensitive”)</a:t>
            </a:r>
          </a:p>
          <a:p>
            <a:r>
              <a:rPr lang="hu-HU"/>
              <a:t>utódok: C</a:t>
            </a:r>
            <a:r>
              <a:rPr lang="en-US"/>
              <a:t>++, C#, Objective-C, D, Java, JavaScript, Perl, Python, PHP</a:t>
            </a:r>
            <a:endParaRPr lang="hu-HU"/>
          </a:p>
          <a:p>
            <a:endParaRPr lang="hu-HU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Mire jó és mire nem a C?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56118" cy="4720318"/>
          </a:xfrm>
        </p:spPr>
        <p:txBody>
          <a:bodyPr>
            <a:normAutofit lnSpcReduction="10000"/>
          </a:bodyPr>
          <a:lstStyle/>
          <a:p>
            <a:r>
              <a:rPr lang="en-US"/>
              <a:t>Mire nem jó:</a:t>
            </a:r>
            <a:endParaRPr lang="hu-HU"/>
          </a:p>
          <a:p>
            <a:pPr lvl="1"/>
            <a:r>
              <a:rPr lang="en-US"/>
              <a:t>szimbolikus számítások</a:t>
            </a:r>
            <a:endParaRPr lang="hu-HU"/>
          </a:p>
          <a:p>
            <a:pPr lvl="1"/>
            <a:r>
              <a:rPr lang="en-US"/>
              <a:t>egyenletek manipulálása</a:t>
            </a:r>
            <a:endParaRPr lang="hu-HU"/>
          </a:p>
          <a:p>
            <a:pPr lvl="1"/>
            <a:r>
              <a:rPr lang="hu-HU"/>
              <a:t>szövegek manipulálása</a:t>
            </a:r>
          </a:p>
          <a:p>
            <a:pPr lvl="1"/>
            <a:r>
              <a:rPr lang="en-US"/>
              <a:t>rajzolás, ábrázolás, grafika</a:t>
            </a:r>
            <a:endParaRPr lang="hu-HU"/>
          </a:p>
          <a:p>
            <a:pPr lvl="1"/>
            <a:r>
              <a:rPr lang="hu-HU"/>
              <a:t>játék fejlesztés</a:t>
            </a:r>
          </a:p>
          <a:p>
            <a:pPr lvl="1"/>
            <a:r>
              <a:rPr lang="en-US"/>
              <a:t>eredmények interpretálása</a:t>
            </a:r>
            <a:endParaRPr lang="hu-HU"/>
          </a:p>
          <a:p>
            <a:pPr lvl="1"/>
            <a:r>
              <a:rPr lang="hu-HU"/>
              <a:t>objektum-orientált kód</a:t>
            </a:r>
            <a:endParaRPr lang="en-US"/>
          </a:p>
          <a:p>
            <a:r>
              <a:rPr lang="en-US"/>
              <a:t>Mire jó</a:t>
            </a:r>
            <a:endParaRPr lang="hu-HU"/>
          </a:p>
          <a:p>
            <a:pPr lvl="1"/>
            <a:r>
              <a:rPr lang="hu-HU"/>
              <a:t>egyszerű algoritmusok</a:t>
            </a:r>
          </a:p>
          <a:p>
            <a:pPr lvl="1"/>
            <a:r>
              <a:rPr lang="hu-HU"/>
              <a:t>iteratív műveletek</a:t>
            </a:r>
          </a:p>
          <a:p>
            <a:pPr lvl="1"/>
            <a:r>
              <a:rPr lang="hu-HU"/>
              <a:t>vektor-, mátrix- és tenzorműveletek</a:t>
            </a:r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32" y="272415"/>
            <a:ext cx="52863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916</Words>
  <Application>Microsoft Office PowerPoint</Application>
  <PresentationFormat>Widescreen</PresentationFormat>
  <Paragraphs>255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Office Theme</vt:lpstr>
      <vt:lpstr>Programozás és modellezés C-ben</vt:lpstr>
      <vt:lpstr>Miről lesz szó?</vt:lpstr>
      <vt:lpstr>Tematika</vt:lpstr>
      <vt:lpstr>Ökológiai és evolúciós modellek</vt:lpstr>
      <vt:lpstr>Hogy néz ki a modellezés folyamata?</vt:lpstr>
      <vt:lpstr>Mi kell a kurzushoz?</vt:lpstr>
      <vt:lpstr>C programnyelv</vt:lpstr>
      <vt:lpstr>C programnyelv tulajdonságai</vt:lpstr>
      <vt:lpstr>Mire jó és mire nem a C?</vt:lpstr>
      <vt:lpstr>Lépjünk be a Mátrixba!</vt:lpstr>
      <vt:lpstr>Első program!</vt:lpstr>
      <vt:lpstr>Hello world program</vt:lpstr>
      <vt:lpstr>Miből áll egy utasítás?</vt:lpstr>
      <vt:lpstr>Fordítás, futtatás</vt:lpstr>
      <vt:lpstr>A C lexikonja</vt:lpstr>
      <vt:lpstr>Adattípusok</vt:lpstr>
      <vt:lpstr>Adattípusok</vt:lpstr>
      <vt:lpstr>Értékadás folyamata</vt:lpstr>
      <vt:lpstr>Operátorok</vt:lpstr>
      <vt:lpstr>Operátorok</vt:lpstr>
      <vt:lpstr>Fordítás parancssorból</vt:lpstr>
      <vt:lpstr>GNU? UNIX? Linux? OSX? Windows?</vt:lpstr>
      <vt:lpstr>C programozás otthon</vt:lpstr>
      <vt:lpstr>Referenciák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Programozás és modellezés C-ben</dc:title>
  <dc:creator>István Zachar</dc:creator>
  <cp:lastModifiedBy>István Zachar</cp:lastModifiedBy>
  <cp:revision>52</cp:revision>
  <dcterms:created xsi:type="dcterms:W3CDTF">2017-02-14T08:57:43Z</dcterms:created>
  <dcterms:modified xsi:type="dcterms:W3CDTF">2019-02-10T19:26:44Z</dcterms:modified>
</cp:coreProperties>
</file>